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Fjalla One" panose="020B0604020202020204" charset="0"/>
      <p:regular r:id="rId16"/>
    </p:embeddedFont>
    <p:embeddedFont>
      <p:font typeface="Shadows Into Light" panose="020B0604020202020204" charset="0"/>
      <p:regular r:id="rId17"/>
    </p:embeddedFont>
    <p:embeddedFont>
      <p:font typeface="Trebuchet MS" panose="020B0603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60"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381953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48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ad0c022f0ee18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ad0c022f0ee18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9321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5b5783d6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5b5783d6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289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23fbafb7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23fbafb7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32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645d6361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645d6361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342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6309c1e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6309c1e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696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17c1e93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17c1e93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158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d1b8896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d1b8896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157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807f9433f41afc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807f9433f41afc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3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5b5783d6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5b5783d6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59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5b5783d6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5b5783d6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65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5b5783d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5b5783d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969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7dfe8a4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77dfe8a4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063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wandobetaclub.weebly.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tujcich@ccprc.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tujcich@ccprc.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hyperlink" Target="https://www.signupgenius.com/go/20f0944acab22abfd0-2019245"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one80place.volunteerhub.com/?format=Calendar&amp;filter=34867"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78308" y="11043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Trebuchet MS"/>
                <a:ea typeface="Trebuchet MS"/>
                <a:cs typeface="Trebuchet MS"/>
                <a:sym typeface="Trebuchet MS"/>
              </a:rPr>
              <a:t>Wando Beta Club 2018-2019!</a:t>
            </a:r>
            <a:endParaRPr>
              <a:latin typeface="Trebuchet MS"/>
              <a:ea typeface="Trebuchet MS"/>
              <a:cs typeface="Trebuchet MS"/>
              <a:sym typeface="Trebuchet MS"/>
            </a:endParaRPr>
          </a:p>
        </p:txBody>
      </p:sp>
      <p:sp>
        <p:nvSpPr>
          <p:cNvPr id="55" name="Google Shape;55;p13"/>
          <p:cNvSpPr txBox="1"/>
          <p:nvPr/>
        </p:nvSpPr>
        <p:spPr>
          <a:xfrm>
            <a:off x="3613725" y="840350"/>
            <a:ext cx="2217300" cy="4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latin typeface="Shadows Into Light"/>
                <a:ea typeface="Shadows Into Light"/>
                <a:cs typeface="Shadows Into Light"/>
                <a:sym typeface="Shadows Into Light"/>
              </a:rPr>
              <a:t>Welcome</a:t>
            </a:r>
            <a:endParaRPr sz="3800">
              <a:latin typeface="Shadows Into Light"/>
              <a:ea typeface="Shadows Into Light"/>
              <a:cs typeface="Shadows Into Light"/>
              <a:sym typeface="Shadows Into Light"/>
            </a:endParaRPr>
          </a:p>
        </p:txBody>
      </p:sp>
      <p:pic>
        <p:nvPicPr>
          <p:cNvPr id="56" name="Google Shape;56;p13" descr="wando shield.jpg"/>
          <p:cNvPicPr preferRelativeResize="0"/>
          <p:nvPr/>
        </p:nvPicPr>
        <p:blipFill>
          <a:blip r:embed="rId3">
            <a:alphaModFix/>
          </a:blip>
          <a:stretch>
            <a:fillRect/>
          </a:stretch>
        </p:blipFill>
        <p:spPr>
          <a:xfrm>
            <a:off x="261775" y="2174150"/>
            <a:ext cx="1939949" cy="2769849"/>
          </a:xfrm>
          <a:prstGeom prst="rect">
            <a:avLst/>
          </a:prstGeom>
          <a:noFill/>
          <a:ln>
            <a:noFill/>
          </a:ln>
        </p:spPr>
      </p:pic>
      <p:pic>
        <p:nvPicPr>
          <p:cNvPr id="57" name="Google Shape;57;p13" descr="31050-493517-336.jpg"/>
          <p:cNvPicPr preferRelativeResize="0"/>
          <p:nvPr/>
        </p:nvPicPr>
        <p:blipFill>
          <a:blip r:embed="rId4">
            <a:alphaModFix/>
          </a:blip>
          <a:stretch>
            <a:fillRect/>
          </a:stretch>
        </p:blipFill>
        <p:spPr>
          <a:xfrm>
            <a:off x="6594325" y="2644050"/>
            <a:ext cx="2304575" cy="2299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a:latin typeface="Fjalla One"/>
                <a:ea typeface="Fjalla One"/>
                <a:cs typeface="Fjalla One"/>
                <a:sym typeface="Fjalla One"/>
              </a:rPr>
              <a:t>Habitat for Humanity ReStore</a:t>
            </a:r>
            <a:endParaRPr/>
          </a:p>
        </p:txBody>
      </p:sp>
      <p:sp>
        <p:nvSpPr>
          <p:cNvPr id="115" name="Google Shape;115;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Trebuchet MS"/>
              <a:buChar char="●"/>
            </a:pPr>
            <a:r>
              <a:rPr lang="en" sz="2400">
                <a:solidFill>
                  <a:srgbClr val="000000"/>
                </a:solidFill>
                <a:latin typeface="Trebuchet MS"/>
                <a:ea typeface="Trebuchet MS"/>
                <a:cs typeface="Trebuchet MS"/>
                <a:sym typeface="Trebuchet MS"/>
              </a:rPr>
              <a:t>To volunteer, go to the ReStore and sign up</a:t>
            </a:r>
            <a:endParaRPr sz="2400">
              <a:solidFill>
                <a:srgbClr val="000000"/>
              </a:solidFill>
              <a:latin typeface="Trebuchet MS"/>
              <a:ea typeface="Trebuchet MS"/>
              <a:cs typeface="Trebuchet MS"/>
              <a:sym typeface="Trebuchet MS"/>
            </a:endParaRPr>
          </a:p>
          <a:p>
            <a:pPr marL="457200" lvl="0" indent="-381000" algn="l" rtl="0">
              <a:spcBef>
                <a:spcPts val="0"/>
              </a:spcBef>
              <a:spcAft>
                <a:spcPts val="0"/>
              </a:spcAft>
              <a:buClr>
                <a:srgbClr val="000000"/>
              </a:buClr>
              <a:buSzPts val="2400"/>
              <a:buFont typeface="Trebuchet MS"/>
              <a:buChar char="●"/>
            </a:pPr>
            <a:r>
              <a:rPr lang="en" sz="2400">
                <a:solidFill>
                  <a:srgbClr val="000000"/>
                </a:solidFill>
                <a:latin typeface="Trebuchet MS"/>
                <a:ea typeface="Trebuchet MS"/>
                <a:cs typeface="Trebuchet MS"/>
                <a:sym typeface="Trebuchet MS"/>
              </a:rPr>
              <a:t>Once enrolled, you can volunteer whenever you want for however long you want!</a:t>
            </a:r>
            <a:endParaRPr sz="2400">
              <a:solidFill>
                <a:srgbClr val="000000"/>
              </a:solidFill>
              <a:latin typeface="Trebuchet MS"/>
              <a:ea typeface="Trebuchet MS"/>
              <a:cs typeface="Trebuchet MS"/>
              <a:sym typeface="Trebuchet MS"/>
            </a:endParaRPr>
          </a:p>
          <a:p>
            <a:pPr marL="457200" lvl="0" indent="-381000" algn="l" rtl="0">
              <a:spcBef>
                <a:spcPts val="0"/>
              </a:spcBef>
              <a:spcAft>
                <a:spcPts val="0"/>
              </a:spcAft>
              <a:buClr>
                <a:srgbClr val="000000"/>
              </a:buClr>
              <a:buSzPts val="2400"/>
              <a:buFont typeface="Trebuchet MS"/>
              <a:buChar char="●"/>
            </a:pPr>
            <a:r>
              <a:rPr lang="en" sz="2400">
                <a:solidFill>
                  <a:srgbClr val="000000"/>
                </a:solidFill>
                <a:latin typeface="Trebuchet MS"/>
                <a:ea typeface="Trebuchet MS"/>
                <a:cs typeface="Trebuchet MS"/>
                <a:sym typeface="Trebuchet MS"/>
              </a:rPr>
              <a:t>469 Long Point Rd. </a:t>
            </a:r>
            <a:endParaRPr sz="2400">
              <a:solidFill>
                <a:srgbClr val="000000"/>
              </a:solidFill>
              <a:latin typeface="Trebuchet MS"/>
              <a:ea typeface="Trebuchet MS"/>
              <a:cs typeface="Trebuchet MS"/>
              <a:sym typeface="Trebuchet MS"/>
            </a:endParaRPr>
          </a:p>
        </p:txBody>
      </p:sp>
      <p:sp>
        <p:nvSpPr>
          <p:cNvPr id="116" name="Google Shape;116;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7" name="Google Shape;117;p22"/>
          <p:cNvPicPr preferRelativeResize="0"/>
          <p:nvPr/>
        </p:nvPicPr>
        <p:blipFill>
          <a:blip r:embed="rId3">
            <a:alphaModFix/>
          </a:blip>
          <a:stretch>
            <a:fillRect/>
          </a:stretch>
        </p:blipFill>
        <p:spPr>
          <a:xfrm>
            <a:off x="4679375" y="1562888"/>
            <a:ext cx="4152924" cy="2595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Fjalla One"/>
                <a:ea typeface="Fjalla One"/>
                <a:cs typeface="Fjalla One"/>
                <a:sym typeface="Fjalla One"/>
              </a:rPr>
              <a:t>Service Opportunities</a:t>
            </a:r>
            <a:r>
              <a:rPr lang="en"/>
              <a:t> </a:t>
            </a:r>
            <a:endParaRPr/>
          </a:p>
        </p:txBody>
      </p:sp>
      <p:sp>
        <p:nvSpPr>
          <p:cNvPr id="123" name="Google Shape;123;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000000"/>
                </a:solidFill>
                <a:latin typeface="Trebuchet MS"/>
                <a:ea typeface="Trebuchet MS"/>
                <a:cs typeface="Trebuchet MS"/>
                <a:sym typeface="Trebuchet MS"/>
              </a:rPr>
              <a:t>Tissue Supply Drive</a:t>
            </a:r>
            <a:endParaRPr sz="3000">
              <a:solidFill>
                <a:srgbClr val="000000"/>
              </a:solidFill>
              <a:latin typeface="Trebuchet MS"/>
              <a:ea typeface="Trebuchet MS"/>
              <a:cs typeface="Trebuchet MS"/>
              <a:sym typeface="Trebuchet MS"/>
            </a:endParaRPr>
          </a:p>
          <a:p>
            <a:pPr marL="457200" lvl="0" indent="-419100" algn="l" rtl="0">
              <a:spcBef>
                <a:spcPts val="1600"/>
              </a:spcBef>
              <a:spcAft>
                <a:spcPts val="0"/>
              </a:spcAft>
              <a:buClr>
                <a:srgbClr val="000000"/>
              </a:buClr>
              <a:buSzPts val="3000"/>
              <a:buFont typeface="Trebuchet MS"/>
              <a:buChar char="●"/>
            </a:pPr>
            <a:r>
              <a:rPr lang="en" sz="3000">
                <a:solidFill>
                  <a:srgbClr val="000000"/>
                </a:solidFill>
                <a:latin typeface="Trebuchet MS"/>
                <a:ea typeface="Trebuchet MS"/>
                <a:cs typeface="Trebuchet MS"/>
                <a:sym typeface="Trebuchet MS"/>
              </a:rPr>
              <a:t>Turn in three boxes for one hour. Available for up to three hours</a:t>
            </a:r>
            <a:endParaRPr sz="3000">
              <a:solidFill>
                <a:srgbClr val="000000"/>
              </a:solidFill>
              <a:latin typeface="Trebuchet MS"/>
              <a:ea typeface="Trebuchet MS"/>
              <a:cs typeface="Trebuchet MS"/>
              <a:sym typeface="Trebuchet MS"/>
            </a:endParaRPr>
          </a:p>
          <a:p>
            <a:pPr marL="457200" lvl="0" indent="-419100" algn="l" rtl="0">
              <a:spcBef>
                <a:spcPts val="0"/>
              </a:spcBef>
              <a:spcAft>
                <a:spcPts val="0"/>
              </a:spcAft>
              <a:buClr>
                <a:srgbClr val="000000"/>
              </a:buClr>
              <a:buSzPts val="3000"/>
              <a:buFont typeface="Trebuchet MS"/>
              <a:buChar char="●"/>
            </a:pPr>
            <a:r>
              <a:rPr lang="en" sz="3000">
                <a:solidFill>
                  <a:srgbClr val="000000"/>
                </a:solidFill>
                <a:latin typeface="Trebuchet MS"/>
                <a:ea typeface="Trebuchet MS"/>
                <a:cs typeface="Trebuchet MS"/>
                <a:sym typeface="Trebuchet MS"/>
              </a:rPr>
              <a:t>Turn in to room E208 by 4/15 </a:t>
            </a:r>
            <a:endParaRPr sz="3000">
              <a:solidFill>
                <a:srgbClr val="000000"/>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Fjalla One"/>
                <a:ea typeface="Fjalla One"/>
                <a:cs typeface="Fjalla One"/>
                <a:sym typeface="Fjalla One"/>
              </a:rPr>
              <a:t>Future Meeting Dates</a:t>
            </a:r>
            <a:endParaRPr b="1">
              <a:latin typeface="Fjalla One"/>
              <a:ea typeface="Fjalla One"/>
              <a:cs typeface="Fjalla One"/>
              <a:sym typeface="Fjalla One"/>
            </a:endParaRPr>
          </a:p>
        </p:txBody>
      </p:sp>
      <p:sp>
        <p:nvSpPr>
          <p:cNvPr id="129" name="Google Shape;129;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400" b="1">
                <a:solidFill>
                  <a:srgbClr val="000000"/>
                </a:solidFill>
                <a:latin typeface="Trebuchet MS"/>
                <a:ea typeface="Trebuchet MS"/>
                <a:cs typeface="Trebuchet MS"/>
                <a:sym typeface="Trebuchet MS"/>
              </a:rPr>
              <a:t>2nd Tuesday of every month!</a:t>
            </a:r>
            <a:endParaRPr sz="2400" b="1">
              <a:solidFill>
                <a:srgbClr val="000000"/>
              </a:solidFill>
              <a:latin typeface="Trebuchet MS"/>
              <a:ea typeface="Trebuchet MS"/>
              <a:cs typeface="Trebuchet MS"/>
              <a:sym typeface="Trebuchet MS"/>
            </a:endParaRPr>
          </a:p>
          <a:p>
            <a:pPr marL="0" lvl="0" indent="0" algn="ctr" rtl="0">
              <a:lnSpc>
                <a:spcPct val="100000"/>
              </a:lnSpc>
              <a:spcBef>
                <a:spcPts val="1600"/>
              </a:spcBef>
              <a:spcAft>
                <a:spcPts val="0"/>
              </a:spcAft>
              <a:buNone/>
            </a:pPr>
            <a:r>
              <a:rPr lang="en" sz="2400" b="1">
                <a:solidFill>
                  <a:srgbClr val="000000"/>
                </a:solidFill>
                <a:latin typeface="Trebuchet MS"/>
                <a:ea typeface="Trebuchet MS"/>
                <a:cs typeface="Trebuchet MS"/>
                <a:sym typeface="Trebuchet MS"/>
              </a:rPr>
              <a:t>7:45 am or 3:50 pm in the PAC!</a:t>
            </a:r>
            <a:endParaRPr sz="2400" b="1">
              <a:solidFill>
                <a:srgbClr val="000000"/>
              </a:solidFill>
              <a:latin typeface="Trebuchet MS"/>
              <a:ea typeface="Trebuchet MS"/>
              <a:cs typeface="Trebuchet MS"/>
              <a:sym typeface="Trebuchet MS"/>
            </a:endParaRPr>
          </a:p>
          <a:p>
            <a:pPr marL="457200" lvl="0" indent="0" algn="l" rtl="0">
              <a:spcBef>
                <a:spcPts val="1600"/>
              </a:spcBef>
              <a:spcAft>
                <a:spcPts val="1600"/>
              </a:spcAft>
              <a:buNone/>
            </a:pPr>
            <a:endParaRPr b="1">
              <a:solidFill>
                <a:srgbClr val="000000"/>
              </a:solidFill>
            </a:endParaRPr>
          </a:p>
        </p:txBody>
      </p:sp>
      <p:sp>
        <p:nvSpPr>
          <p:cNvPr id="130" name="Google Shape;130;p24"/>
          <p:cNvSpPr txBox="1"/>
          <p:nvPr/>
        </p:nvSpPr>
        <p:spPr>
          <a:xfrm>
            <a:off x="3071850" y="2653275"/>
            <a:ext cx="3000300" cy="14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latin typeface="Trebuchet MS"/>
                <a:ea typeface="Trebuchet MS"/>
                <a:cs typeface="Trebuchet MS"/>
                <a:sym typeface="Trebuchet MS"/>
              </a:rPr>
              <a:t>May 14th</a:t>
            </a:r>
            <a:endParaRPr sz="4800" b="1">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ctrTitle"/>
          </p:nvPr>
        </p:nvSpPr>
        <p:spPr>
          <a:xfrm>
            <a:off x="311700" y="232450"/>
            <a:ext cx="8520600" cy="78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Trebuchet MS"/>
                <a:ea typeface="Trebuchet MS"/>
                <a:cs typeface="Trebuchet MS"/>
                <a:sym typeface="Trebuchet MS"/>
              </a:rPr>
              <a:t>Wando Beta Club 2018-2019!</a:t>
            </a:r>
            <a:endParaRPr sz="3000">
              <a:latin typeface="Trebuchet MS"/>
              <a:ea typeface="Trebuchet MS"/>
              <a:cs typeface="Trebuchet MS"/>
              <a:sym typeface="Trebuchet MS"/>
            </a:endParaRPr>
          </a:p>
        </p:txBody>
      </p:sp>
      <p:pic>
        <p:nvPicPr>
          <p:cNvPr id="136" name="Google Shape;136;p25" descr="wando shield.jpg"/>
          <p:cNvPicPr preferRelativeResize="0"/>
          <p:nvPr/>
        </p:nvPicPr>
        <p:blipFill>
          <a:blip r:embed="rId3">
            <a:alphaModFix/>
          </a:blip>
          <a:stretch>
            <a:fillRect/>
          </a:stretch>
        </p:blipFill>
        <p:spPr>
          <a:xfrm>
            <a:off x="113375" y="2432988"/>
            <a:ext cx="1695175" cy="2420363"/>
          </a:xfrm>
          <a:prstGeom prst="rect">
            <a:avLst/>
          </a:prstGeom>
          <a:noFill/>
          <a:ln>
            <a:noFill/>
          </a:ln>
        </p:spPr>
      </p:pic>
      <p:pic>
        <p:nvPicPr>
          <p:cNvPr id="137" name="Google Shape;137;p25" descr="31050-493517-336.jpg"/>
          <p:cNvPicPr preferRelativeResize="0"/>
          <p:nvPr/>
        </p:nvPicPr>
        <p:blipFill>
          <a:blip r:embed="rId4">
            <a:alphaModFix/>
          </a:blip>
          <a:stretch>
            <a:fillRect/>
          </a:stretch>
        </p:blipFill>
        <p:spPr>
          <a:xfrm>
            <a:off x="7044975" y="2965950"/>
            <a:ext cx="1891200" cy="1887400"/>
          </a:xfrm>
          <a:prstGeom prst="rect">
            <a:avLst/>
          </a:prstGeom>
          <a:noFill/>
          <a:ln>
            <a:noFill/>
          </a:ln>
        </p:spPr>
      </p:pic>
      <p:sp>
        <p:nvSpPr>
          <p:cNvPr id="138" name="Google Shape;138;p25"/>
          <p:cNvSpPr txBox="1"/>
          <p:nvPr/>
        </p:nvSpPr>
        <p:spPr>
          <a:xfrm>
            <a:off x="1363350" y="1003500"/>
            <a:ext cx="6417300" cy="313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latin typeface="Trebuchet MS"/>
                <a:ea typeface="Trebuchet MS"/>
                <a:cs typeface="Trebuchet MS"/>
                <a:sym typeface="Trebuchet MS"/>
              </a:rPr>
              <a:t>Our next meeting is…</a:t>
            </a:r>
            <a:endParaRPr sz="4800" b="1">
              <a:latin typeface="Trebuchet MS"/>
              <a:ea typeface="Trebuchet MS"/>
              <a:cs typeface="Trebuchet MS"/>
              <a:sym typeface="Trebuchet MS"/>
            </a:endParaRPr>
          </a:p>
          <a:p>
            <a:pPr marL="0" lvl="0" indent="0" algn="ctr" rtl="0">
              <a:spcBef>
                <a:spcPts val="0"/>
              </a:spcBef>
              <a:spcAft>
                <a:spcPts val="0"/>
              </a:spcAft>
              <a:buNone/>
            </a:pPr>
            <a:r>
              <a:rPr lang="en" sz="4800" b="1">
                <a:latin typeface="Trebuchet MS"/>
                <a:ea typeface="Trebuchet MS"/>
                <a:cs typeface="Trebuchet MS"/>
                <a:sym typeface="Trebuchet MS"/>
              </a:rPr>
              <a:t>May 14th!</a:t>
            </a:r>
            <a:endParaRPr sz="4800" b="1">
              <a:latin typeface="Trebuchet MS"/>
              <a:ea typeface="Trebuchet MS"/>
              <a:cs typeface="Trebuchet MS"/>
              <a:sym typeface="Trebuchet MS"/>
            </a:endParaRPr>
          </a:p>
          <a:p>
            <a:pPr marL="0" lvl="0" indent="0" algn="ctr" rtl="0">
              <a:spcBef>
                <a:spcPts val="0"/>
              </a:spcBef>
              <a:spcAft>
                <a:spcPts val="0"/>
              </a:spcAft>
              <a:buNone/>
            </a:pPr>
            <a:endParaRPr sz="3000" b="1">
              <a:latin typeface="Trebuchet MS"/>
              <a:ea typeface="Trebuchet MS"/>
              <a:cs typeface="Trebuchet MS"/>
              <a:sym typeface="Trebuchet MS"/>
            </a:endParaRPr>
          </a:p>
          <a:p>
            <a:pPr marL="0" lvl="0" indent="0" algn="ctr" rtl="0">
              <a:spcBef>
                <a:spcPts val="0"/>
              </a:spcBef>
              <a:spcAft>
                <a:spcPts val="0"/>
              </a:spcAft>
              <a:buNone/>
            </a:pPr>
            <a:r>
              <a:rPr lang="en" sz="3600">
                <a:latin typeface="Trebuchet MS"/>
                <a:ea typeface="Trebuchet MS"/>
                <a:cs typeface="Trebuchet MS"/>
                <a:sym typeface="Trebuchet MS"/>
              </a:rPr>
              <a:t>In the PAC at 7:45am</a:t>
            </a:r>
            <a:endParaRPr sz="3600">
              <a:latin typeface="Trebuchet MS"/>
              <a:ea typeface="Trebuchet MS"/>
              <a:cs typeface="Trebuchet MS"/>
              <a:sym typeface="Trebuchet MS"/>
            </a:endParaRPr>
          </a:p>
          <a:p>
            <a:pPr marL="0" lvl="0" indent="0" algn="ctr" rtl="0">
              <a:spcBef>
                <a:spcPts val="0"/>
              </a:spcBef>
              <a:spcAft>
                <a:spcPts val="0"/>
              </a:spcAft>
              <a:buNone/>
            </a:pPr>
            <a:r>
              <a:rPr lang="en" sz="3600">
                <a:latin typeface="Trebuchet MS"/>
                <a:ea typeface="Trebuchet MS"/>
                <a:cs typeface="Trebuchet MS"/>
                <a:sym typeface="Trebuchet MS"/>
              </a:rPr>
              <a:t>and 3:50pm</a:t>
            </a:r>
            <a:endParaRPr sz="3600">
              <a:latin typeface="Trebuchet MS"/>
              <a:ea typeface="Trebuchet MS"/>
              <a:cs typeface="Trebuchet MS"/>
              <a:sym typeface="Trebuchet MS"/>
            </a:endParaRPr>
          </a:p>
          <a:p>
            <a:pPr marL="0" lvl="0" indent="0" algn="ctr" rtl="0">
              <a:spcBef>
                <a:spcPts val="0"/>
              </a:spcBef>
              <a:spcAft>
                <a:spcPts val="0"/>
              </a:spcAft>
              <a:buNone/>
            </a:pPr>
            <a:endParaRPr sz="2600">
              <a:latin typeface="Trebuchet MS"/>
              <a:ea typeface="Trebuchet MS"/>
              <a:cs typeface="Trebuchet MS"/>
              <a:sym typeface="Trebuchet MS"/>
            </a:endParaRPr>
          </a:p>
        </p:txBody>
      </p:sp>
      <p:sp>
        <p:nvSpPr>
          <p:cNvPr id="139" name="Google Shape;139;p25"/>
          <p:cNvSpPr txBox="1"/>
          <p:nvPr/>
        </p:nvSpPr>
        <p:spPr>
          <a:xfrm>
            <a:off x="1920300" y="3626225"/>
            <a:ext cx="5459400" cy="94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3069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rgbClr val="000000"/>
                </a:solidFill>
                <a:latin typeface="Trebuchet MS"/>
                <a:ea typeface="Trebuchet MS"/>
                <a:cs typeface="Trebuchet MS"/>
                <a:sym typeface="Trebuchet MS"/>
              </a:rPr>
              <a:t>Join our Remind101!!</a:t>
            </a:r>
            <a:endParaRPr sz="4000">
              <a:solidFill>
                <a:srgbClr val="000000"/>
              </a:solidFill>
              <a:latin typeface="Trebuchet MS"/>
              <a:ea typeface="Trebuchet MS"/>
              <a:cs typeface="Trebuchet MS"/>
              <a:sym typeface="Trebuchet MS"/>
            </a:endParaRPr>
          </a:p>
        </p:txBody>
      </p:sp>
      <p:sp>
        <p:nvSpPr>
          <p:cNvPr id="63" name="Google Shape;63;p14"/>
          <p:cNvSpPr txBox="1"/>
          <p:nvPr/>
        </p:nvSpPr>
        <p:spPr>
          <a:xfrm>
            <a:off x="450150" y="3091925"/>
            <a:ext cx="8243700" cy="111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Trebuchet MS"/>
                <a:ea typeface="Trebuchet MS"/>
                <a:cs typeface="Trebuchet MS"/>
                <a:sym typeface="Trebuchet MS"/>
              </a:rPr>
              <a:t>Text @wandobe to 81010</a:t>
            </a:r>
            <a:endParaRPr sz="4800">
              <a:latin typeface="Trebuchet MS"/>
              <a:ea typeface="Trebuchet MS"/>
              <a:cs typeface="Trebuchet MS"/>
              <a:sym typeface="Trebuchet MS"/>
            </a:endParaRPr>
          </a:p>
        </p:txBody>
      </p:sp>
      <p:pic>
        <p:nvPicPr>
          <p:cNvPr id="64" name="Google Shape;64;p14" descr="1200x630.png"/>
          <p:cNvPicPr preferRelativeResize="0"/>
          <p:nvPr/>
        </p:nvPicPr>
        <p:blipFill>
          <a:blip r:embed="rId3">
            <a:alphaModFix/>
          </a:blip>
          <a:stretch>
            <a:fillRect/>
          </a:stretch>
        </p:blipFill>
        <p:spPr>
          <a:xfrm>
            <a:off x="3208650" y="1466287"/>
            <a:ext cx="2726712" cy="1431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E7FF">
            <a:alpha val="51920"/>
          </a:srgbClr>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Fjalla One"/>
                <a:ea typeface="Fjalla One"/>
                <a:cs typeface="Fjalla One"/>
                <a:sym typeface="Fjalla One"/>
              </a:rPr>
              <a:t>Website</a:t>
            </a:r>
            <a:endParaRPr b="1">
              <a:latin typeface="Fjalla One"/>
              <a:ea typeface="Fjalla One"/>
              <a:cs typeface="Fjalla One"/>
              <a:sym typeface="Fjalla One"/>
            </a:endParaRPr>
          </a:p>
        </p:txBody>
      </p:sp>
      <p:sp>
        <p:nvSpPr>
          <p:cNvPr id="70" name="Google Shape;70;p15"/>
          <p:cNvSpPr txBox="1">
            <a:spLocks noGrp="1"/>
          </p:cNvSpPr>
          <p:nvPr>
            <p:ph type="body" idx="1"/>
          </p:nvPr>
        </p:nvSpPr>
        <p:spPr>
          <a:xfrm>
            <a:off x="311687" y="115250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u="sng">
                <a:solidFill>
                  <a:schemeClr val="accent5"/>
                </a:solidFill>
                <a:latin typeface="Trebuchet MS"/>
                <a:ea typeface="Trebuchet MS"/>
                <a:cs typeface="Trebuchet MS"/>
                <a:sym typeface="Trebuchet MS"/>
                <a:hlinkClick r:id="rId3"/>
              </a:rPr>
              <a:t>www.wandobetaclub.weebly.com</a:t>
            </a:r>
            <a:endParaRPr sz="2700">
              <a:solidFill>
                <a:schemeClr val="accent5"/>
              </a:solidFill>
              <a:latin typeface="Trebuchet MS"/>
              <a:ea typeface="Trebuchet MS"/>
              <a:cs typeface="Trebuchet MS"/>
              <a:sym typeface="Trebuchet MS"/>
            </a:endParaRPr>
          </a:p>
          <a:p>
            <a:pPr marL="0" lvl="0" indent="0" algn="ctr" rtl="0">
              <a:spcBef>
                <a:spcPts val="1600"/>
              </a:spcBef>
              <a:spcAft>
                <a:spcPts val="1600"/>
              </a:spcAft>
              <a:buNone/>
            </a:pPr>
            <a:r>
              <a:rPr lang="en" sz="2400">
                <a:solidFill>
                  <a:srgbClr val="000000"/>
                </a:solidFill>
                <a:latin typeface="Trebuchet MS"/>
                <a:ea typeface="Trebuchet MS"/>
                <a:cs typeface="Trebuchet MS"/>
                <a:sym typeface="Trebuchet MS"/>
              </a:rPr>
              <a:t>Instead of a Facebook page, this year we have a website! Visit this site to find all of the dues forms and service hours forms and to access the powerpoint with service opportunities from every meeting. You can also find contact info, news, and updates on the site!</a:t>
            </a:r>
            <a:endParaRPr sz="2400">
              <a:solidFill>
                <a:srgbClr val="000000"/>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CFF"/>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105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000" b="1">
                <a:latin typeface="Fjalla One"/>
                <a:ea typeface="Fjalla One"/>
                <a:cs typeface="Fjalla One"/>
                <a:sym typeface="Fjalla One"/>
              </a:rPr>
              <a:t>Service Hours</a:t>
            </a:r>
            <a:endParaRPr sz="3000"/>
          </a:p>
        </p:txBody>
      </p:sp>
      <p:sp>
        <p:nvSpPr>
          <p:cNvPr id="76" name="Google Shape;76;p16"/>
          <p:cNvSpPr txBox="1">
            <a:spLocks noGrp="1"/>
          </p:cNvSpPr>
          <p:nvPr>
            <p:ph type="body" idx="1"/>
          </p:nvPr>
        </p:nvSpPr>
        <p:spPr>
          <a:xfrm>
            <a:off x="311700" y="1436800"/>
            <a:ext cx="8520600" cy="1949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rgbClr val="000000"/>
                </a:solidFill>
                <a:latin typeface="Trebuchet MS"/>
                <a:ea typeface="Trebuchet MS"/>
                <a:cs typeface="Trebuchet MS"/>
                <a:sym typeface="Trebuchet MS"/>
              </a:rPr>
              <a:t>2nd semester service hours are due by May 17th. 18 service hours must be completed, and you can start turning them in May 1!</a:t>
            </a:r>
            <a:endParaRPr sz="3000">
              <a:solidFill>
                <a:srgbClr val="000000"/>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body" idx="1"/>
          </p:nvPr>
        </p:nvSpPr>
        <p:spPr>
          <a:xfrm>
            <a:off x="311700" y="10882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latin typeface="Trebuchet MS"/>
                <a:ea typeface="Trebuchet MS"/>
                <a:cs typeface="Trebuchet MS"/>
                <a:sym typeface="Trebuchet MS"/>
              </a:rPr>
              <a:t>Charleston Outdoor Festival </a:t>
            </a:r>
            <a:endParaRPr sz="2400">
              <a:solidFill>
                <a:srgbClr val="000000"/>
              </a:solidFill>
              <a:latin typeface="Trebuchet MS"/>
              <a:ea typeface="Trebuchet MS"/>
              <a:cs typeface="Trebuchet MS"/>
              <a:sym typeface="Trebuchet MS"/>
            </a:endParaRPr>
          </a:p>
          <a:p>
            <a:pPr marL="457200" lvl="0" indent="-381000" algn="l" rtl="0">
              <a:spcBef>
                <a:spcPts val="1600"/>
              </a:spcBef>
              <a:spcAft>
                <a:spcPts val="0"/>
              </a:spcAft>
              <a:buClr>
                <a:srgbClr val="000000"/>
              </a:buClr>
              <a:buSzPts val="2400"/>
              <a:buFont typeface="Trebuchet MS"/>
              <a:buChar char="●"/>
            </a:pPr>
            <a:r>
              <a:rPr lang="en" sz="2400">
                <a:solidFill>
                  <a:srgbClr val="000000"/>
                </a:solidFill>
                <a:latin typeface="Trebuchet MS"/>
                <a:ea typeface="Trebuchet MS"/>
                <a:cs typeface="Trebuchet MS"/>
                <a:sym typeface="Trebuchet MS"/>
              </a:rPr>
              <a:t>April 13-14th </a:t>
            </a:r>
            <a:endParaRPr sz="2400">
              <a:solidFill>
                <a:srgbClr val="000000"/>
              </a:solidFill>
              <a:latin typeface="Trebuchet MS"/>
              <a:ea typeface="Trebuchet MS"/>
              <a:cs typeface="Trebuchet MS"/>
              <a:sym typeface="Trebuchet MS"/>
            </a:endParaRPr>
          </a:p>
          <a:p>
            <a:pPr marL="457200" lvl="0" indent="-381000" algn="l" rtl="0">
              <a:spcBef>
                <a:spcPts val="0"/>
              </a:spcBef>
              <a:spcAft>
                <a:spcPts val="0"/>
              </a:spcAft>
              <a:buClr>
                <a:srgbClr val="000000"/>
              </a:buClr>
              <a:buSzPts val="2400"/>
              <a:buFont typeface="Trebuchet MS"/>
              <a:buChar char="●"/>
            </a:pPr>
            <a:r>
              <a:rPr lang="en" sz="2400">
                <a:solidFill>
                  <a:srgbClr val="000000"/>
                </a:solidFill>
                <a:latin typeface="Trebuchet MS"/>
                <a:ea typeface="Trebuchet MS"/>
                <a:cs typeface="Trebuchet MS"/>
                <a:sym typeface="Trebuchet MS"/>
              </a:rPr>
              <a:t>Different volunteer shifts needed including volunteering at the archery zone, climbing wall, bike obstacle course, cardboard canoe race, and mountain bike short track race (no experience required) </a:t>
            </a:r>
            <a:endParaRPr sz="2400">
              <a:solidFill>
                <a:srgbClr val="000000"/>
              </a:solidFill>
              <a:latin typeface="Trebuchet MS"/>
              <a:ea typeface="Trebuchet MS"/>
              <a:cs typeface="Trebuchet MS"/>
              <a:sym typeface="Trebuchet MS"/>
            </a:endParaRPr>
          </a:p>
          <a:p>
            <a:pPr marL="457200" lvl="0" indent="-381000" algn="l" rtl="0">
              <a:spcBef>
                <a:spcPts val="0"/>
              </a:spcBef>
              <a:spcAft>
                <a:spcPts val="0"/>
              </a:spcAft>
              <a:buClr>
                <a:srgbClr val="000000"/>
              </a:buClr>
              <a:buSzPts val="2400"/>
              <a:buFont typeface="Trebuchet MS"/>
              <a:buChar char="●"/>
            </a:pPr>
            <a:r>
              <a:rPr lang="en" sz="2400">
                <a:solidFill>
                  <a:srgbClr val="000000"/>
                </a:solidFill>
                <a:latin typeface="Trebuchet MS"/>
                <a:ea typeface="Trebuchet MS"/>
                <a:cs typeface="Trebuchet MS"/>
                <a:sym typeface="Trebuchet MS"/>
              </a:rPr>
              <a:t>Contact </a:t>
            </a:r>
            <a:r>
              <a:rPr lang="en" sz="2400" u="sng">
                <a:solidFill>
                  <a:schemeClr val="hlink"/>
                </a:solidFill>
                <a:latin typeface="Trebuchet MS"/>
                <a:ea typeface="Trebuchet MS"/>
                <a:cs typeface="Trebuchet MS"/>
                <a:sym typeface="Trebuchet MS"/>
                <a:hlinkClick r:id="rId3"/>
              </a:rPr>
              <a:t>tujcich@ccprc.com</a:t>
            </a:r>
            <a:r>
              <a:rPr lang="en" sz="2400">
                <a:solidFill>
                  <a:srgbClr val="000000"/>
                </a:solidFill>
                <a:latin typeface="Trebuchet MS"/>
                <a:ea typeface="Trebuchet MS"/>
                <a:cs typeface="Trebuchet MS"/>
                <a:sym typeface="Trebuchet MS"/>
              </a:rPr>
              <a:t> to help!</a:t>
            </a:r>
            <a:endParaRPr sz="2400">
              <a:solidFill>
                <a:srgbClr val="000000"/>
              </a:solidFill>
              <a:latin typeface="Trebuchet MS"/>
              <a:ea typeface="Trebuchet MS"/>
              <a:cs typeface="Trebuchet MS"/>
              <a:sym typeface="Trebuchet MS"/>
            </a:endParaRPr>
          </a:p>
          <a:p>
            <a:pPr marL="0" lvl="0" indent="0" algn="l" rtl="0">
              <a:spcBef>
                <a:spcPts val="1600"/>
              </a:spcBef>
              <a:spcAft>
                <a:spcPts val="1600"/>
              </a:spcAft>
              <a:buClr>
                <a:schemeClr val="dk1"/>
              </a:buClr>
              <a:buSzPts val="1100"/>
              <a:buFont typeface="Arial"/>
              <a:buNone/>
            </a:pPr>
            <a:endParaRPr/>
          </a:p>
        </p:txBody>
      </p:sp>
      <p:sp>
        <p:nvSpPr>
          <p:cNvPr id="82" name="Google Shape;82;p17"/>
          <p:cNvSpPr txBox="1">
            <a:spLocks noGrp="1"/>
          </p:cNvSpPr>
          <p:nvPr>
            <p:ph type="title"/>
          </p:nvPr>
        </p:nvSpPr>
        <p:spPr>
          <a:xfrm>
            <a:off x="311700" y="37225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Fjalla One"/>
                <a:ea typeface="Fjalla One"/>
                <a:cs typeface="Fjalla One"/>
                <a:sym typeface="Fjalla One"/>
              </a:rPr>
              <a:t>Service Opportunities</a:t>
            </a:r>
            <a:endParaRPr b="1">
              <a:latin typeface="Fjalla One"/>
              <a:ea typeface="Fjalla One"/>
              <a:cs typeface="Fjalla One"/>
              <a:sym typeface="Fjalla On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2352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a:latin typeface="Fjalla One"/>
                <a:ea typeface="Fjalla One"/>
                <a:cs typeface="Fjalla One"/>
                <a:sym typeface="Fjalla One"/>
              </a:rPr>
              <a:t>Service Opportunities</a:t>
            </a:r>
            <a:endParaRPr/>
          </a:p>
        </p:txBody>
      </p:sp>
      <p:sp>
        <p:nvSpPr>
          <p:cNvPr id="88" name="Google Shape;88;p18"/>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latin typeface="Trebuchet MS"/>
                <a:ea typeface="Trebuchet MS"/>
                <a:cs typeface="Trebuchet MS"/>
                <a:sym typeface="Trebuchet MS"/>
              </a:rPr>
              <a:t>Mullet Haul Trail 5k/10k</a:t>
            </a:r>
            <a:endParaRPr sz="2400">
              <a:solidFill>
                <a:srgbClr val="000000"/>
              </a:solidFill>
              <a:latin typeface="Trebuchet MS"/>
              <a:ea typeface="Trebuchet MS"/>
              <a:cs typeface="Trebuchet MS"/>
              <a:sym typeface="Trebuchet MS"/>
            </a:endParaRPr>
          </a:p>
          <a:p>
            <a:pPr marL="457200" lvl="0" indent="-381000" algn="l" rtl="0">
              <a:spcBef>
                <a:spcPts val="1600"/>
              </a:spcBef>
              <a:spcAft>
                <a:spcPts val="0"/>
              </a:spcAft>
              <a:buClr>
                <a:srgbClr val="000000"/>
              </a:buClr>
              <a:buSzPts val="2400"/>
              <a:buFont typeface="Trebuchet MS"/>
              <a:buChar char="●"/>
            </a:pPr>
            <a:r>
              <a:rPr lang="en" sz="2400">
                <a:solidFill>
                  <a:srgbClr val="000000"/>
                </a:solidFill>
                <a:latin typeface="Trebuchet MS"/>
                <a:ea typeface="Trebuchet MS"/>
                <a:cs typeface="Trebuchet MS"/>
                <a:sym typeface="Trebuchet MS"/>
              </a:rPr>
              <a:t>April 27th through Charleston County Parks</a:t>
            </a:r>
            <a:endParaRPr sz="2400">
              <a:solidFill>
                <a:srgbClr val="000000"/>
              </a:solidFill>
              <a:latin typeface="Trebuchet MS"/>
              <a:ea typeface="Trebuchet MS"/>
              <a:cs typeface="Trebuchet MS"/>
              <a:sym typeface="Trebuchet MS"/>
            </a:endParaRPr>
          </a:p>
          <a:p>
            <a:pPr marL="457200" lvl="0" indent="-381000" algn="l" rtl="0">
              <a:spcBef>
                <a:spcPts val="0"/>
              </a:spcBef>
              <a:spcAft>
                <a:spcPts val="0"/>
              </a:spcAft>
              <a:buClr>
                <a:srgbClr val="000000"/>
              </a:buClr>
              <a:buSzPts val="2400"/>
              <a:buFont typeface="Trebuchet MS"/>
              <a:buChar char="●"/>
            </a:pPr>
            <a:r>
              <a:rPr lang="en" sz="2400">
                <a:solidFill>
                  <a:srgbClr val="000000"/>
                </a:solidFill>
                <a:latin typeface="Trebuchet MS"/>
                <a:ea typeface="Trebuchet MS"/>
                <a:cs typeface="Trebuchet MS"/>
                <a:sym typeface="Trebuchet MS"/>
              </a:rPr>
              <a:t>Sign up to volunteer for the run by contacting </a:t>
            </a:r>
            <a:r>
              <a:rPr lang="en" sz="2400" u="sng">
                <a:solidFill>
                  <a:schemeClr val="hlink"/>
                </a:solidFill>
                <a:latin typeface="Trebuchet MS"/>
                <a:ea typeface="Trebuchet MS"/>
                <a:cs typeface="Trebuchet MS"/>
                <a:sym typeface="Trebuchet MS"/>
                <a:hlinkClick r:id="rId3"/>
              </a:rPr>
              <a:t>tujcich@ccprc.com</a:t>
            </a:r>
            <a:r>
              <a:rPr lang="en" sz="2400">
                <a:solidFill>
                  <a:srgbClr val="000000"/>
                </a:solidFill>
                <a:latin typeface="Trebuchet MS"/>
                <a:ea typeface="Trebuchet MS"/>
                <a:cs typeface="Trebuchet MS"/>
                <a:sym typeface="Trebuchet MS"/>
              </a:rPr>
              <a:t> </a:t>
            </a:r>
            <a:endParaRPr sz="2400">
              <a:solidFill>
                <a:srgbClr val="000000"/>
              </a:solidFill>
              <a:latin typeface="Trebuchet MS"/>
              <a:ea typeface="Trebuchet MS"/>
              <a:cs typeface="Trebuchet MS"/>
              <a:sym typeface="Trebuchet MS"/>
            </a:endParaRPr>
          </a:p>
          <a:p>
            <a:pPr marL="457200" lvl="0" indent="0" algn="l" rtl="0">
              <a:spcBef>
                <a:spcPts val="1600"/>
              </a:spcBef>
              <a:spcAft>
                <a:spcPts val="1600"/>
              </a:spcAft>
              <a:buNone/>
            </a:pPr>
            <a:endParaRPr sz="2400">
              <a:solidFill>
                <a:srgbClr val="000000"/>
              </a:solidFill>
              <a:latin typeface="Trebuchet MS"/>
              <a:ea typeface="Trebuchet MS"/>
              <a:cs typeface="Trebuchet MS"/>
              <a:sym typeface="Trebuchet MS"/>
            </a:endParaRPr>
          </a:p>
        </p:txBody>
      </p:sp>
      <p:pic>
        <p:nvPicPr>
          <p:cNvPr id="89" name="Google Shape;89;p18"/>
          <p:cNvPicPr preferRelativeResize="0"/>
          <p:nvPr/>
        </p:nvPicPr>
        <p:blipFill>
          <a:blip r:embed="rId4">
            <a:alphaModFix/>
          </a:blip>
          <a:stretch>
            <a:fillRect/>
          </a:stretch>
        </p:blipFill>
        <p:spPr>
          <a:xfrm>
            <a:off x="1846324" y="2946650"/>
            <a:ext cx="5252076" cy="1946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2876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a:latin typeface="Fjalla One"/>
                <a:ea typeface="Fjalla One"/>
                <a:cs typeface="Fjalla One"/>
                <a:sym typeface="Fjalla One"/>
              </a:rPr>
              <a:t>Service Opportunities</a:t>
            </a:r>
            <a:endParaRPr/>
          </a:p>
        </p:txBody>
      </p:sp>
      <p:sp>
        <p:nvSpPr>
          <p:cNvPr id="95" name="Google Shape;95;p19"/>
          <p:cNvSpPr txBox="1">
            <a:spLocks noGrp="1"/>
          </p:cNvSpPr>
          <p:nvPr>
            <p:ph type="body" idx="1"/>
          </p:nvPr>
        </p:nvSpPr>
        <p:spPr>
          <a:xfrm>
            <a:off x="311700" y="9601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000000"/>
                </a:solidFill>
                <a:latin typeface="Trebuchet MS"/>
                <a:ea typeface="Trebuchet MS"/>
                <a:cs typeface="Trebuchet MS"/>
                <a:sym typeface="Trebuchet MS"/>
              </a:rPr>
              <a:t>Walk MS: Charleston</a:t>
            </a:r>
            <a:endParaRPr sz="2600">
              <a:solidFill>
                <a:srgbClr val="000000"/>
              </a:solidFill>
              <a:latin typeface="Trebuchet MS"/>
              <a:ea typeface="Trebuchet MS"/>
              <a:cs typeface="Trebuchet MS"/>
              <a:sym typeface="Trebuchet MS"/>
            </a:endParaRPr>
          </a:p>
          <a:p>
            <a:pPr marL="457200" lvl="0" indent="-393700" algn="l" rtl="0">
              <a:spcBef>
                <a:spcPts val="1600"/>
              </a:spcBef>
              <a:spcAft>
                <a:spcPts val="0"/>
              </a:spcAft>
              <a:buClr>
                <a:srgbClr val="000000"/>
              </a:buClr>
              <a:buSzPts val="2600"/>
              <a:buFont typeface="Trebuchet MS"/>
              <a:buChar char="●"/>
            </a:pPr>
            <a:r>
              <a:rPr lang="en" sz="2600">
                <a:solidFill>
                  <a:srgbClr val="000000"/>
                </a:solidFill>
                <a:latin typeface="Trebuchet MS"/>
                <a:ea typeface="Trebuchet MS"/>
                <a:cs typeface="Trebuchet MS"/>
                <a:sym typeface="Trebuchet MS"/>
              </a:rPr>
              <a:t>May 4th at James Island County Park</a:t>
            </a:r>
            <a:endParaRPr sz="2600">
              <a:solidFill>
                <a:srgbClr val="000000"/>
              </a:solidFill>
              <a:latin typeface="Trebuchet MS"/>
              <a:ea typeface="Trebuchet MS"/>
              <a:cs typeface="Trebuchet MS"/>
              <a:sym typeface="Trebuchet MS"/>
            </a:endParaRPr>
          </a:p>
          <a:p>
            <a:pPr marL="457200" lvl="0" indent="-393700" algn="l" rtl="0">
              <a:spcBef>
                <a:spcPts val="0"/>
              </a:spcBef>
              <a:spcAft>
                <a:spcPts val="0"/>
              </a:spcAft>
              <a:buClr>
                <a:srgbClr val="000000"/>
              </a:buClr>
              <a:buSzPts val="2600"/>
              <a:buFont typeface="Trebuchet MS"/>
              <a:buChar char="●"/>
            </a:pPr>
            <a:r>
              <a:rPr lang="en" sz="2600">
                <a:solidFill>
                  <a:srgbClr val="000000"/>
                </a:solidFill>
                <a:latin typeface="Trebuchet MS"/>
                <a:ea typeface="Trebuchet MS"/>
                <a:cs typeface="Trebuchet MS"/>
                <a:sym typeface="Trebuchet MS"/>
              </a:rPr>
              <a:t>Volunteers needed for set-up, clean-up, rest stops, finish line cheering, and more</a:t>
            </a:r>
            <a:endParaRPr sz="2600">
              <a:solidFill>
                <a:srgbClr val="000000"/>
              </a:solidFill>
              <a:latin typeface="Trebuchet MS"/>
              <a:ea typeface="Trebuchet MS"/>
              <a:cs typeface="Trebuchet MS"/>
              <a:sym typeface="Trebuchet MS"/>
            </a:endParaRPr>
          </a:p>
          <a:p>
            <a:pPr marL="457200" lvl="0" indent="-393700" algn="l" rtl="0">
              <a:spcBef>
                <a:spcPts val="0"/>
              </a:spcBef>
              <a:spcAft>
                <a:spcPts val="0"/>
              </a:spcAft>
              <a:buClr>
                <a:srgbClr val="000000"/>
              </a:buClr>
              <a:buSzPts val="2600"/>
              <a:buFont typeface="Trebuchet MS"/>
              <a:buChar char="●"/>
            </a:pPr>
            <a:r>
              <a:rPr lang="en" sz="2600">
                <a:solidFill>
                  <a:srgbClr val="000000"/>
                </a:solidFill>
                <a:latin typeface="Trebuchet MS"/>
                <a:ea typeface="Trebuchet MS"/>
                <a:cs typeface="Trebuchet MS"/>
                <a:sym typeface="Trebuchet MS"/>
              </a:rPr>
              <a:t>Visit the Walk MS: Charleston Sign Up Genius link to sign up for as many or as little positions as you want</a:t>
            </a:r>
            <a:endParaRPr sz="2600">
              <a:solidFill>
                <a:srgbClr val="000000"/>
              </a:solidFill>
              <a:latin typeface="Trebuchet MS"/>
              <a:ea typeface="Trebuchet MS"/>
              <a:cs typeface="Trebuchet MS"/>
              <a:sym typeface="Trebuchet MS"/>
            </a:endParaRPr>
          </a:p>
          <a:p>
            <a:pPr marL="0" lvl="0" indent="0" algn="ctr" rtl="0">
              <a:spcBef>
                <a:spcPts val="1600"/>
              </a:spcBef>
              <a:spcAft>
                <a:spcPts val="1600"/>
              </a:spcAft>
              <a:buNone/>
            </a:pPr>
            <a:r>
              <a:rPr lang="en" sz="2600" u="sng">
                <a:solidFill>
                  <a:schemeClr val="hlink"/>
                </a:solidFill>
                <a:latin typeface="Trebuchet MS"/>
                <a:ea typeface="Trebuchet MS"/>
                <a:cs typeface="Trebuchet MS"/>
                <a:sym typeface="Trebuchet MS"/>
                <a:hlinkClick r:id="rId3"/>
              </a:rPr>
              <a:t>https://www.signupgenius.com/go/20f0944acab22abfd0-2019245</a:t>
            </a:r>
            <a:r>
              <a:rPr lang="en" sz="2600">
                <a:solidFill>
                  <a:srgbClr val="000000"/>
                </a:solidFill>
                <a:latin typeface="Trebuchet MS"/>
                <a:ea typeface="Trebuchet MS"/>
                <a:cs typeface="Trebuchet MS"/>
                <a:sym typeface="Trebuchet MS"/>
              </a:rPr>
              <a:t> </a:t>
            </a:r>
            <a:endParaRPr sz="2600">
              <a:solidFill>
                <a:srgbClr val="000000"/>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a:latin typeface="Fjalla One"/>
                <a:ea typeface="Fjalla One"/>
                <a:cs typeface="Fjalla One"/>
                <a:sym typeface="Fjalla One"/>
              </a:rPr>
              <a:t>Service Opportunities</a:t>
            </a:r>
            <a:endParaRPr/>
          </a:p>
        </p:txBody>
      </p:sp>
      <p:sp>
        <p:nvSpPr>
          <p:cNvPr id="101" name="Google Shape;10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latin typeface="Trebuchet MS"/>
                <a:ea typeface="Trebuchet MS"/>
                <a:cs typeface="Trebuchet MS"/>
                <a:sym typeface="Trebuchet MS"/>
              </a:rPr>
              <a:t>School Supplies Drive with Student Council</a:t>
            </a:r>
            <a:endParaRPr sz="2400">
              <a:solidFill>
                <a:srgbClr val="000000"/>
              </a:solidFill>
              <a:latin typeface="Trebuchet MS"/>
              <a:ea typeface="Trebuchet MS"/>
              <a:cs typeface="Trebuchet MS"/>
              <a:sym typeface="Trebuchet MS"/>
            </a:endParaRPr>
          </a:p>
          <a:p>
            <a:pPr marL="457200" lvl="0" indent="-381000" algn="l" rtl="0">
              <a:spcBef>
                <a:spcPts val="1600"/>
              </a:spcBef>
              <a:spcAft>
                <a:spcPts val="0"/>
              </a:spcAft>
              <a:buClr>
                <a:srgbClr val="000000"/>
              </a:buClr>
              <a:buSzPts val="2400"/>
              <a:buFont typeface="Trebuchet MS"/>
              <a:buChar char="●"/>
            </a:pPr>
            <a:r>
              <a:rPr lang="en" sz="2400">
                <a:solidFill>
                  <a:srgbClr val="000000"/>
                </a:solidFill>
                <a:latin typeface="Trebuchet MS"/>
                <a:ea typeface="Trebuchet MS"/>
                <a:cs typeface="Trebuchet MS"/>
                <a:sym typeface="Trebuchet MS"/>
              </a:rPr>
              <a:t>Wando Stuco is running a school supplies drive to collect various items for low-income schools within our district</a:t>
            </a:r>
            <a:endParaRPr sz="2400">
              <a:solidFill>
                <a:srgbClr val="000000"/>
              </a:solidFill>
              <a:latin typeface="Trebuchet MS"/>
              <a:ea typeface="Trebuchet MS"/>
              <a:cs typeface="Trebuchet MS"/>
              <a:sym typeface="Trebuchet MS"/>
            </a:endParaRPr>
          </a:p>
          <a:p>
            <a:pPr marL="457200" lvl="0" indent="-381000" algn="l" rtl="0">
              <a:spcBef>
                <a:spcPts val="0"/>
              </a:spcBef>
              <a:spcAft>
                <a:spcPts val="0"/>
              </a:spcAft>
              <a:buClr>
                <a:srgbClr val="000000"/>
              </a:buClr>
              <a:buSzPts val="2400"/>
              <a:buFont typeface="Trebuchet MS"/>
              <a:buChar char="●"/>
            </a:pPr>
            <a:r>
              <a:rPr lang="en" sz="2400">
                <a:solidFill>
                  <a:srgbClr val="000000"/>
                </a:solidFill>
                <a:latin typeface="Trebuchet MS"/>
                <a:ea typeface="Trebuchet MS"/>
                <a:cs typeface="Trebuchet MS"/>
                <a:sym typeface="Trebuchet MS"/>
              </a:rPr>
              <a:t>You can receive 1 service hour for 2 items</a:t>
            </a:r>
            <a:endParaRPr sz="2400">
              <a:solidFill>
                <a:srgbClr val="000000"/>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113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Fjalla One"/>
                <a:ea typeface="Fjalla One"/>
                <a:cs typeface="Fjalla One"/>
                <a:sym typeface="Fjalla One"/>
              </a:rPr>
              <a:t>Service Opportunities</a:t>
            </a:r>
            <a:endParaRPr b="1">
              <a:latin typeface="Fjalla One"/>
              <a:ea typeface="Fjalla One"/>
              <a:cs typeface="Fjalla One"/>
              <a:sym typeface="Fjalla One"/>
            </a:endParaRPr>
          </a:p>
        </p:txBody>
      </p:sp>
      <p:sp>
        <p:nvSpPr>
          <p:cNvPr id="107" name="Google Shape;107;p21"/>
          <p:cNvSpPr txBox="1">
            <a:spLocks noGrp="1"/>
          </p:cNvSpPr>
          <p:nvPr>
            <p:ph type="body" idx="1"/>
          </p:nvPr>
        </p:nvSpPr>
        <p:spPr>
          <a:xfrm>
            <a:off x="209375" y="821675"/>
            <a:ext cx="5771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latin typeface="Trebuchet MS"/>
                <a:ea typeface="Trebuchet MS"/>
                <a:cs typeface="Trebuchet MS"/>
                <a:sym typeface="Trebuchet MS"/>
              </a:rPr>
              <a:t>One80 Place Soup Kitchen Volunteering</a:t>
            </a:r>
            <a:endParaRPr sz="2400">
              <a:solidFill>
                <a:srgbClr val="000000"/>
              </a:solidFill>
              <a:latin typeface="Trebuchet MS"/>
              <a:ea typeface="Trebuchet MS"/>
              <a:cs typeface="Trebuchet MS"/>
              <a:sym typeface="Trebuchet MS"/>
            </a:endParaRPr>
          </a:p>
          <a:p>
            <a:pPr marL="457200" lvl="0" indent="-381000" algn="l" rtl="0">
              <a:spcBef>
                <a:spcPts val="1600"/>
              </a:spcBef>
              <a:spcAft>
                <a:spcPts val="0"/>
              </a:spcAft>
              <a:buClr>
                <a:srgbClr val="000000"/>
              </a:buClr>
              <a:buSzPts val="2400"/>
              <a:buFont typeface="Trebuchet MS"/>
              <a:buChar char="●"/>
            </a:pPr>
            <a:r>
              <a:rPr lang="en" sz="2400">
                <a:solidFill>
                  <a:srgbClr val="000000"/>
                </a:solidFill>
                <a:latin typeface="Trebuchet MS"/>
                <a:ea typeface="Trebuchet MS"/>
                <a:cs typeface="Trebuchet MS"/>
                <a:sym typeface="Trebuchet MS"/>
              </a:rPr>
              <a:t>Volunteers are always needed to serve lunch at One80 Place, a homeless shelter in downtown Charleston</a:t>
            </a:r>
            <a:endParaRPr sz="2400">
              <a:solidFill>
                <a:srgbClr val="000000"/>
              </a:solidFill>
              <a:latin typeface="Trebuchet MS"/>
              <a:ea typeface="Trebuchet MS"/>
              <a:cs typeface="Trebuchet MS"/>
              <a:sym typeface="Trebuchet MS"/>
            </a:endParaRPr>
          </a:p>
          <a:p>
            <a:pPr marL="457200" lvl="0" indent="-381000" algn="l" rtl="0">
              <a:spcBef>
                <a:spcPts val="0"/>
              </a:spcBef>
              <a:spcAft>
                <a:spcPts val="0"/>
              </a:spcAft>
              <a:buClr>
                <a:srgbClr val="000000"/>
              </a:buClr>
              <a:buSzPts val="2400"/>
              <a:buFont typeface="Trebuchet MS"/>
              <a:buChar char="●"/>
            </a:pPr>
            <a:r>
              <a:rPr lang="en" sz="2400">
                <a:solidFill>
                  <a:srgbClr val="000000"/>
                </a:solidFill>
                <a:latin typeface="Trebuchet MS"/>
                <a:ea typeface="Trebuchet MS"/>
                <a:cs typeface="Trebuchet MS"/>
                <a:sym typeface="Trebuchet MS"/>
              </a:rPr>
              <a:t>To volunteer, sign up for a day and time slot through the link below!</a:t>
            </a:r>
            <a:endParaRPr sz="2400">
              <a:solidFill>
                <a:srgbClr val="000000"/>
              </a:solidFill>
              <a:latin typeface="Trebuchet MS"/>
              <a:ea typeface="Trebuchet MS"/>
              <a:cs typeface="Trebuchet MS"/>
              <a:sym typeface="Trebuchet MS"/>
            </a:endParaRPr>
          </a:p>
          <a:p>
            <a:pPr marL="0" lvl="0" indent="0" algn="l" rtl="0">
              <a:spcBef>
                <a:spcPts val="1600"/>
              </a:spcBef>
              <a:spcAft>
                <a:spcPts val="1600"/>
              </a:spcAft>
              <a:buNone/>
            </a:pPr>
            <a:r>
              <a:rPr lang="en" sz="2400" u="sng">
                <a:solidFill>
                  <a:schemeClr val="hlink"/>
                </a:solidFill>
                <a:latin typeface="Trebuchet MS"/>
                <a:ea typeface="Trebuchet MS"/>
                <a:cs typeface="Trebuchet MS"/>
                <a:sym typeface="Trebuchet MS"/>
                <a:hlinkClick r:id="rId3"/>
              </a:rPr>
              <a:t>https://one80place.volunteerhub.com/?format=Calendar&amp;filter=34867</a:t>
            </a:r>
            <a:r>
              <a:rPr lang="en" sz="2400">
                <a:solidFill>
                  <a:srgbClr val="000000"/>
                </a:solidFill>
                <a:latin typeface="Trebuchet MS"/>
                <a:ea typeface="Trebuchet MS"/>
                <a:cs typeface="Trebuchet MS"/>
                <a:sym typeface="Trebuchet MS"/>
              </a:rPr>
              <a:t> </a:t>
            </a:r>
            <a:endParaRPr sz="2400">
              <a:solidFill>
                <a:srgbClr val="000000"/>
              </a:solidFill>
              <a:latin typeface="Trebuchet MS"/>
              <a:ea typeface="Trebuchet MS"/>
              <a:cs typeface="Trebuchet MS"/>
              <a:sym typeface="Trebuchet MS"/>
            </a:endParaRPr>
          </a:p>
        </p:txBody>
      </p:sp>
      <p:pic>
        <p:nvPicPr>
          <p:cNvPr id="108" name="Google Shape;108;p21"/>
          <p:cNvPicPr preferRelativeResize="0"/>
          <p:nvPr/>
        </p:nvPicPr>
        <p:blipFill>
          <a:blip r:embed="rId4">
            <a:alphaModFix/>
          </a:blip>
          <a:stretch>
            <a:fillRect/>
          </a:stretch>
        </p:blipFill>
        <p:spPr>
          <a:xfrm>
            <a:off x="5934148" y="685725"/>
            <a:ext cx="2549225" cy="1572796"/>
          </a:xfrm>
          <a:prstGeom prst="rect">
            <a:avLst/>
          </a:prstGeom>
          <a:noFill/>
          <a:ln>
            <a:noFill/>
          </a:ln>
        </p:spPr>
      </p:pic>
      <p:pic>
        <p:nvPicPr>
          <p:cNvPr id="109" name="Google Shape;109;p21"/>
          <p:cNvPicPr preferRelativeResize="0"/>
          <p:nvPr/>
        </p:nvPicPr>
        <p:blipFill>
          <a:blip r:embed="rId5">
            <a:alphaModFix/>
          </a:blip>
          <a:stretch>
            <a:fillRect/>
          </a:stretch>
        </p:blipFill>
        <p:spPr>
          <a:xfrm>
            <a:off x="5981063" y="2507850"/>
            <a:ext cx="2455399" cy="246464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402</Words>
  <Application>Microsoft Office PowerPoint</Application>
  <PresentationFormat>On-screen Show (16:9)</PresentationFormat>
  <Paragraphs>51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Fjalla One</vt:lpstr>
      <vt:lpstr>Shadows Into Light</vt:lpstr>
      <vt:lpstr>Trebuchet MS</vt:lpstr>
      <vt:lpstr>Arial</vt:lpstr>
      <vt:lpstr>Simple Light</vt:lpstr>
      <vt:lpstr>Wando Beta Club 2018-2019!</vt:lpstr>
      <vt:lpstr>Join our Remind101!!</vt:lpstr>
      <vt:lpstr>Website</vt:lpstr>
      <vt:lpstr>Service Hours</vt:lpstr>
      <vt:lpstr>Service Opportunities</vt:lpstr>
      <vt:lpstr>Service Opportunities</vt:lpstr>
      <vt:lpstr>Service Opportunities</vt:lpstr>
      <vt:lpstr>Service Opportunities</vt:lpstr>
      <vt:lpstr>Service Opportunities</vt:lpstr>
      <vt:lpstr>Habitat for Humanity ReStore</vt:lpstr>
      <vt:lpstr>Service Opportunities </vt:lpstr>
      <vt:lpstr>Future Meeting Dates</vt:lpstr>
      <vt:lpstr>Wando Beta Club 2018-2019!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Wando Beta Club 2018-2019!</dc:title>
  <dc:creator>Olivia Thatcher</dc:creator>
  <cp:lastModifiedBy>OLIVIA THATCHER</cp:lastModifiedBy>
  <cp:revision>1</cp:revision>
  <dcterms:modified xsi:type="dcterms:W3CDTF">2019-04-09T14:33:57Z</dcterms:modified>
</cp:coreProperties>
</file>